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handoutMasterIdLst>
    <p:handoutMasterId r:id="rId21"/>
  </p:handoutMasterIdLst>
  <p:sldIdLst>
    <p:sldId id="256" r:id="rId2"/>
    <p:sldId id="258" r:id="rId3"/>
    <p:sldId id="282" r:id="rId4"/>
    <p:sldId id="284" r:id="rId5"/>
    <p:sldId id="302" r:id="rId6"/>
    <p:sldId id="301" r:id="rId7"/>
    <p:sldId id="285" r:id="rId8"/>
    <p:sldId id="286" r:id="rId9"/>
    <p:sldId id="287" r:id="rId10"/>
    <p:sldId id="294" r:id="rId11"/>
    <p:sldId id="303" r:id="rId12"/>
    <p:sldId id="288" r:id="rId13"/>
    <p:sldId id="289" r:id="rId14"/>
    <p:sldId id="290" r:id="rId15"/>
    <p:sldId id="291" r:id="rId16"/>
    <p:sldId id="292" r:id="rId17"/>
    <p:sldId id="299" r:id="rId18"/>
    <p:sldId id="274" r:id="rId19"/>
  </p:sldIdLst>
  <p:sldSz cx="12192000" cy="6858000"/>
  <p:notesSz cx="6858000" cy="9144000"/>
  <p:embeddedFontLst>
    <p:embeddedFont>
      <p:font typeface="等线" panose="02010600030101010101" pitchFamily="2" charset="-122"/>
      <p:regular r:id="rId22"/>
      <p:bold r:id="rId23"/>
    </p:embeddedFont>
    <p:embeddedFont>
      <p:font typeface="等线 Light" panose="02010600030101010101" pitchFamily="2" charset="-122"/>
      <p:regular r:id="rId24"/>
    </p:embeddedFont>
    <p:embeddedFont>
      <p:font typeface="Arial Black" panose="020B0A04020102020204" pitchFamily="34" charset="0"/>
      <p:bold r:id="rId25"/>
    </p:embeddedFont>
    <p:embeddedFont>
      <p:font typeface="Arial Rounded MT Bold" panose="020F0704030504030204" pitchFamily="34" charset="0"/>
      <p:regular r:id="rId26"/>
    </p:embeddedFont>
    <p:embeddedFont>
      <p:font typeface="Calibri" panose="020F0502020204030204" pitchFamily="34" charset="0"/>
      <p:regular r:id="rId27"/>
      <p:bold r:id="rId28"/>
      <p:italic r:id="rId29"/>
      <p:boldItalic r:id="rId3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71" autoAdjust="0"/>
    <p:restoredTop sz="94660"/>
  </p:normalViewPr>
  <p:slideViewPr>
    <p:cSldViewPr snapToGrid="0" showGuides="1">
      <p:cViewPr varScale="1">
        <p:scale>
          <a:sx n="78" d="100"/>
          <a:sy n="78" d="100"/>
        </p:scale>
        <p:origin x="696" y="58"/>
      </p:cViewPr>
      <p:guideLst>
        <p:guide orient="horz" pos="2221"/>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Arial" panose="020B0604020202020204" pitchFamily="34" charset="0"/>
              </a:defRPr>
            </a:lvl1pPr>
          </a:lstStyle>
          <a:p>
            <a:fld id="{D2A48B96-639E-45A3-A0BA-2464DFDB1FAA}" type="datetimeFigureOut">
              <a:rPr lang="zh-CN" altLang="en-US" smtClean="0"/>
              <a:t>2022/2/2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Arial" panose="020B0604020202020204" pitchFamily="34" charset="0"/>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Arial" panose="020B0604020202020204" pitchFamily="34" charset="0"/>
        <a:cs typeface="+mn-cs"/>
      </a:defRPr>
    </a:lvl2pPr>
    <a:lvl3pPr marL="914400" algn="l" defTabSz="914400" rtl="0" eaLnBrk="1" latinLnBrk="0" hangingPunct="1">
      <a:defRPr sz="1200" kern="1200">
        <a:solidFill>
          <a:schemeClr val="tx1"/>
        </a:solidFill>
        <a:latin typeface="+mn-lt"/>
        <a:ea typeface="Arial" panose="020B0604020202020204" pitchFamily="34" charset="0"/>
        <a:cs typeface="+mn-cs"/>
      </a:defRPr>
    </a:lvl3pPr>
    <a:lvl4pPr marL="1371600" algn="l" defTabSz="914400" rtl="0" eaLnBrk="1" latinLnBrk="0" hangingPunct="1">
      <a:defRPr sz="1200" kern="1200">
        <a:solidFill>
          <a:schemeClr val="tx1"/>
        </a:solidFill>
        <a:latin typeface="+mn-lt"/>
        <a:ea typeface="Arial" panose="020B0604020202020204" pitchFamily="34" charset="0"/>
        <a:cs typeface="+mn-cs"/>
      </a:defRPr>
    </a:lvl4pPr>
    <a:lvl5pPr marL="1828800" algn="l" defTabSz="914400" rtl="0" eaLnBrk="1" latinLnBrk="0" hangingPunct="1">
      <a:defRPr sz="1200" kern="1200">
        <a:solidFill>
          <a:schemeClr val="tx1"/>
        </a:solidFill>
        <a:latin typeface="+mn-lt"/>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D0164600-C585-4293-A2C6-1F34D82BEEFD}" type="datetimeFigureOut">
              <a:rPr lang="zh-CN" altLang="en-US" smtClean="0"/>
              <a:t>2022/2/2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CC3443D-8F4F-4DAC-A83B-553AE876E703}"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164600-C585-4293-A2C6-1F34D82BEEFD}" type="datetimeFigureOut">
              <a:rPr lang="zh-CN" altLang="en-US" smtClean="0"/>
              <a:t>2022/2/2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C3443D-8F4F-4DAC-A83B-553AE876E70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9984658" y="4866967"/>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5805" y="294968"/>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5" y="4866967"/>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984658" y="294968"/>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974725" y="1982470"/>
            <a:ext cx="10407650" cy="1337310"/>
          </a:xfrm>
          <a:prstGeom prst="rect">
            <a:avLst/>
          </a:prstGeom>
          <a:noFill/>
        </p:spPr>
        <p:txBody>
          <a:bodyPr wrap="square" rtlCol="0">
            <a:spAutoFit/>
          </a:bodyPr>
          <a:lstStyle/>
          <a:p>
            <a:pPr marR="12700" algn="ctr">
              <a:lnSpc>
                <a:spcPts val="4740"/>
              </a:lnSpc>
              <a:spcBef>
                <a:spcPts val="235"/>
              </a:spcBef>
            </a:pPr>
            <a:r>
              <a:rPr lang="en-US" sz="3600" dirty="0">
                <a:solidFill>
                  <a:schemeClr val="tx1"/>
                </a:solidFill>
                <a:latin typeface="Times New Roman" panose="02020603050405020304" pitchFamily="18" charset="0"/>
                <a:cs typeface="Times New Roman" panose="02020603050405020304" pitchFamily="18" charset="0"/>
                <a:sym typeface="+mn-ea"/>
              </a:rPr>
              <a:t>Classification Of Covid19 X-ray Images Using </a:t>
            </a:r>
            <a:endParaRPr lang="en-US" sz="3600" dirty="0">
              <a:solidFill>
                <a:schemeClr val="tx1"/>
              </a:solidFill>
              <a:latin typeface="Times New Roman" panose="02020603050405020304" pitchFamily="18" charset="0"/>
              <a:cs typeface="Times New Roman" panose="02020603050405020304" pitchFamily="18" charset="0"/>
            </a:endParaRPr>
          </a:p>
          <a:p>
            <a:pPr marR="12700" algn="ctr">
              <a:lnSpc>
                <a:spcPts val="4740"/>
              </a:lnSpc>
              <a:spcBef>
                <a:spcPts val="235"/>
              </a:spcBef>
            </a:pPr>
            <a:r>
              <a:rPr lang="en-US" sz="3600" dirty="0">
                <a:solidFill>
                  <a:schemeClr val="tx1"/>
                </a:solidFill>
                <a:latin typeface="Times New Roman" panose="02020603050405020304" pitchFamily="18" charset="0"/>
                <a:cs typeface="Times New Roman" panose="02020603050405020304" pitchFamily="18" charset="0"/>
                <a:sym typeface="+mn-ea"/>
              </a:rPr>
              <a:t>Convolutional Neural Network</a:t>
            </a:r>
            <a:endParaRPr lang="en-US" altLang="en-US" sz="3600" dirty="0">
              <a:solidFill>
                <a:schemeClr val="tx1"/>
              </a:solidFill>
              <a:latin typeface="Times New Roman" panose="02020603050405020304" pitchFamily="18" charset="0"/>
              <a:ea typeface="Calibri" panose="020F0502020204030204" charset="0"/>
              <a:cs typeface="Times New Roman" panose="02020603050405020304" pitchFamily="18" charset="0"/>
              <a:sym typeface="+mn-ea"/>
            </a:endParaRPr>
          </a:p>
        </p:txBody>
      </p:sp>
      <p:sp>
        <p:nvSpPr>
          <p:cNvPr id="11" name="文本框 10"/>
          <p:cNvSpPr txBox="1"/>
          <p:nvPr/>
        </p:nvSpPr>
        <p:spPr>
          <a:xfrm>
            <a:off x="6888480" y="4020185"/>
            <a:ext cx="4071620" cy="1938020"/>
          </a:xfrm>
          <a:prstGeom prst="rect">
            <a:avLst/>
          </a:prstGeom>
          <a:noFill/>
        </p:spPr>
        <p:txBody>
          <a:bodyPr wrap="square" rtlCol="0">
            <a:spAutoFit/>
          </a:bodyPr>
          <a:lstStyle/>
          <a:p>
            <a:pPr lvl="2"/>
            <a:r>
              <a:rPr lang="en-US" sz="2000" b="1" dirty="0">
                <a:latin typeface="Times New Roman" panose="02020603050405020304" pitchFamily="18" charset="0"/>
                <a:cs typeface="Times New Roman" panose="02020603050405020304" pitchFamily="18" charset="0"/>
                <a:sym typeface="+mn-ea"/>
              </a:rPr>
              <a:t>Presented by,</a:t>
            </a:r>
            <a:endParaRPr lang="en-US" sz="2000" b="1" dirty="0">
              <a:latin typeface="Times New Roman" panose="02020603050405020304" pitchFamily="18" charset="0"/>
              <a:cs typeface="Times New Roman" panose="02020603050405020304" pitchFamily="18" charset="0"/>
            </a:endParaRPr>
          </a:p>
          <a:p>
            <a:pPr lvl="2"/>
            <a:endParaRPr lang="en-US" sz="2000" b="1" dirty="0">
              <a:latin typeface="Times New Roman" panose="02020603050405020304" pitchFamily="18" charset="0"/>
              <a:cs typeface="Times New Roman" panose="02020603050405020304" pitchFamily="18" charset="0"/>
            </a:endParaRPr>
          </a:p>
          <a:p>
            <a:pPr lvl="2"/>
            <a:r>
              <a:rPr lang="en-US" sz="2000" b="1" dirty="0">
                <a:latin typeface="Times New Roman" panose="02020603050405020304" pitchFamily="18" charset="0"/>
                <a:cs typeface="Times New Roman" panose="02020603050405020304" pitchFamily="18" charset="0"/>
              </a:rPr>
              <a:t>Nikhil H V - 211058012</a:t>
            </a:r>
          </a:p>
          <a:p>
            <a:pPr lvl="2"/>
            <a:r>
              <a:rPr lang="en-US" sz="2000" b="1" dirty="0">
                <a:latin typeface="Times New Roman" panose="02020603050405020304" pitchFamily="18" charset="0"/>
                <a:cs typeface="Times New Roman" panose="02020603050405020304" pitchFamily="18" charset="0"/>
                <a:sym typeface="+mn-ea"/>
              </a:rPr>
              <a:t>Bharath J  - 211058025</a:t>
            </a:r>
          </a:p>
          <a:p>
            <a:pPr lvl="2"/>
            <a:endParaRPr lang="en-US" sz="2000" b="1" dirty="0">
              <a:latin typeface="Times New Roman" panose="02020603050405020304" pitchFamily="18" charset="0"/>
              <a:cs typeface="Times New Roman" panose="02020603050405020304" pitchFamily="18" charset="0"/>
            </a:endParaRPr>
          </a:p>
          <a:p>
            <a:pPr algn="ctr"/>
            <a:endParaRPr lang="en-US" altLang="en-US" sz="2000" b="1" dirty="0">
              <a:solidFill>
                <a:schemeClr val="tx1">
                  <a:lumMod val="75000"/>
                  <a:lumOff val="25000"/>
                </a:schemeClr>
              </a:solidFill>
              <a:latin typeface="Times New Roman" panose="02020603050405020304" pitchFamily="18" charset="0"/>
              <a:ea typeface="Arial" panose="020B0604020202020204" pitchFamily="34"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795655" y="565785"/>
            <a:ext cx="10586085" cy="1325245"/>
          </a:xfrm>
          <a:prstGeom prst="rect">
            <a:avLst/>
          </a:prstGeom>
        </p:spPr>
      </p:pic>
      <p:sp>
        <p:nvSpPr>
          <p:cNvPr id="2" name="Rectangle 5"/>
          <p:cNvSpPr/>
          <p:nvPr/>
        </p:nvSpPr>
        <p:spPr>
          <a:xfrm>
            <a:off x="584200" y="4020185"/>
            <a:ext cx="3223895" cy="2430145"/>
          </a:xfrm>
          <a:prstGeom prst="rect">
            <a:avLst/>
          </a:prstGeom>
        </p:spPr>
        <p:txBody>
          <a:bodyPr wrap="square">
            <a:spAutoFit/>
          </a:bodyPr>
          <a:lstStyle/>
          <a:p>
            <a:pPr algn="ctr"/>
            <a:r>
              <a:rPr lang="en-IN" sz="2400" b="1" dirty="0">
                <a:solidFill>
                  <a:srgbClr val="000000"/>
                </a:solidFill>
                <a:latin typeface="Times New Roman" panose="02020603050405020304" pitchFamily="18" charset="0"/>
                <a:ea typeface="Times New Roman" panose="02020603050405020304" pitchFamily="18" charset="0"/>
              </a:rPr>
              <a:t>Under the guidance o</a:t>
            </a:r>
            <a:r>
              <a:rPr lang="en-US" altLang="en-IN" sz="2400" b="1" dirty="0">
                <a:solidFill>
                  <a:srgbClr val="000000"/>
                </a:solidFill>
                <a:latin typeface="Times New Roman" panose="02020603050405020304" pitchFamily="18" charset="0"/>
                <a:ea typeface="Times New Roman" panose="02020603050405020304" pitchFamily="18" charset="0"/>
              </a:rPr>
              <a:t>f</a:t>
            </a:r>
          </a:p>
          <a:p>
            <a:pPr algn="ctr"/>
            <a:endParaRPr lang="en-US" dirty="0">
              <a:latin typeface="Times New Roman" panose="02020603050405020304" pitchFamily="18" charset="0"/>
              <a:ea typeface="Times New Roman" panose="02020603050405020304" pitchFamily="18" charset="0"/>
            </a:endParaRPr>
          </a:p>
          <a:p>
            <a:pPr algn="ctr"/>
            <a:r>
              <a:rPr lang="en-US" sz="2000" b="1" dirty="0">
                <a:ln w="0"/>
                <a:solidFill>
                  <a:schemeClr val="tx1"/>
                </a:solidFill>
                <a:effectLst/>
                <a:latin typeface="Times New Roman" panose="02020603050405020304" pitchFamily="18" charset="0"/>
                <a:cs typeface="Times New Roman" panose="02020603050405020304" pitchFamily="18" charset="0"/>
                <a:sym typeface="+mn-ea"/>
              </a:rPr>
              <a:t>Dr. Nandish S</a:t>
            </a:r>
          </a:p>
          <a:p>
            <a:pPr algn="ctr"/>
            <a:endParaRPr lang="en-IN" dirty="0">
              <a:solidFill>
                <a:srgbClr val="000000"/>
              </a:solidFill>
              <a:latin typeface="Times New Roman" panose="02020603050405020304" pitchFamily="18" charset="0"/>
              <a:ea typeface="Times New Roman" panose="02020603050405020304" pitchFamily="18" charset="0"/>
            </a:endParaRPr>
          </a:p>
          <a:p>
            <a:pPr algn="ctr"/>
            <a:r>
              <a:rPr lang="en-IN" dirty="0">
                <a:solidFill>
                  <a:srgbClr val="000000"/>
                </a:solidFill>
                <a:latin typeface="Times New Roman" panose="02020603050405020304" pitchFamily="18" charset="0"/>
                <a:ea typeface="Times New Roman" panose="02020603050405020304" pitchFamily="18" charset="0"/>
              </a:rPr>
              <a:t>Assistant Professor,</a:t>
            </a:r>
            <a:endParaRPr lang="en-US" dirty="0">
              <a:latin typeface="Times New Roman" panose="02020603050405020304" pitchFamily="18" charset="0"/>
              <a:ea typeface="Times New Roman" panose="02020603050405020304" pitchFamily="18" charset="0"/>
            </a:endParaRPr>
          </a:p>
          <a:p>
            <a:pPr algn="ctr"/>
            <a:r>
              <a:rPr lang="en-IN" dirty="0" err="1">
                <a:solidFill>
                  <a:srgbClr val="000000"/>
                </a:solidFill>
                <a:latin typeface="Times New Roman" panose="02020603050405020304" pitchFamily="18" charset="0"/>
                <a:ea typeface="Times New Roman" panose="02020603050405020304" pitchFamily="18" charset="0"/>
              </a:rPr>
              <a:t>Manipal</a:t>
            </a:r>
            <a:r>
              <a:rPr lang="en-IN" dirty="0">
                <a:solidFill>
                  <a:srgbClr val="000000"/>
                </a:solidFill>
                <a:latin typeface="Times New Roman" panose="02020603050405020304" pitchFamily="18" charset="0"/>
                <a:ea typeface="Times New Roman" panose="02020603050405020304" pitchFamily="18" charset="0"/>
              </a:rPr>
              <a:t> School of Information Sciences,</a:t>
            </a:r>
            <a:endParaRPr lang="en-US" dirty="0">
              <a:latin typeface="Times New Roman" panose="02020603050405020304" pitchFamily="18" charset="0"/>
              <a:ea typeface="Times New Roman" panose="02020603050405020304" pitchFamily="18" charset="0"/>
            </a:endParaRPr>
          </a:p>
          <a:p>
            <a:pPr algn="ctr"/>
            <a:r>
              <a:rPr lang="en-IN" dirty="0">
                <a:solidFill>
                  <a:srgbClr val="000000"/>
                </a:solidFill>
                <a:latin typeface="Times New Roman" panose="02020603050405020304" pitchFamily="18" charset="0"/>
                <a:ea typeface="Times New Roman" panose="02020603050405020304" pitchFamily="18" charset="0"/>
              </a:rPr>
              <a:t>MAHE, MANIPAL</a:t>
            </a:r>
            <a:endParaRPr lang="en-US" dirty="0">
              <a:effectLst/>
              <a:latin typeface="Times New Roman" panose="02020603050405020304" pitchFamily="18" charset="0"/>
              <a:ea typeface="Times New Roman" panose="02020603050405020304" pitchFamily="18" charset="0"/>
            </a:endParaRPr>
          </a:p>
        </p:txBody>
      </p:sp>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1</a:t>
            </a:r>
          </a:p>
        </p:txBody>
      </p:sp>
      <p:sp>
        <p:nvSpPr>
          <p:cNvPr id="18" name="Flowchart: Process 17"/>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latin typeface="Arial Rounded MT Bold" panose="020F0704030504030204" charset="0"/>
                <a:cs typeface="Arial Rounded MT Bold" panose="020F0704030504030204" charset="0"/>
              </a:rPr>
              <a:t>1</a:t>
            </a:r>
          </a:p>
        </p:txBody>
      </p:sp>
      <p:sp>
        <p:nvSpPr>
          <p:cNvPr id="19" name="Text Box 18"/>
          <p:cNvSpPr txBox="1"/>
          <p:nvPr/>
        </p:nvSpPr>
        <p:spPr>
          <a:xfrm>
            <a:off x="4791812" y="5774055"/>
            <a:ext cx="1915909"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Date </a:t>
            </a:r>
            <a:r>
              <a:rPr lang="en-US" b="1">
                <a:latin typeface="Times New Roman" panose="02020603050405020304" pitchFamily="18" charset="0"/>
                <a:cs typeface="Times New Roman" panose="02020603050405020304" pitchFamily="18" charset="0"/>
              </a:rPr>
              <a:t>: 02-02-2022</a:t>
            </a:r>
            <a:endParaRPr lang="en-US" b="1" dirty="0">
              <a:latin typeface="Times New Roman" panose="02020603050405020304" pitchFamily="18" charset="0"/>
              <a:cs typeface="Times New Roman" panose="02020603050405020304" pitchFamily="18" charset="0"/>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914400"/>
            <a:ext cx="9940290" cy="584775"/>
          </a:xfrm>
          <a:prstGeom prst="rect">
            <a:avLst/>
          </a:prstGeom>
          <a:noFill/>
        </p:spPr>
        <p:txBody>
          <a:bodyPr wrap="square" rtlCol="0">
            <a:spAutoFit/>
          </a:bodyPr>
          <a:lstStyle/>
          <a:p>
            <a:pPr marL="12700" algn="l">
              <a:spcBef>
                <a:spcPts val="2185"/>
              </a:spcBef>
            </a:pPr>
            <a:r>
              <a:rPr lang="en-US" sz="3200" b="1" dirty="0">
                <a:latin typeface="Times New Roman" panose="02020603050405020304" pitchFamily="18" charset="0"/>
                <a:cs typeface="Times New Roman" panose="02020603050405020304" pitchFamily="18" charset="0"/>
                <a:sym typeface="+mn-ea"/>
              </a:rPr>
              <a:t>Computer Vision</a:t>
            </a:r>
            <a:endParaRPr lang="en-US" sz="3200" b="1" dirty="0">
              <a:solidFill>
                <a:schemeClr val="tx1"/>
              </a:solidFill>
              <a:latin typeface="Times New Roman" panose="02020603050405020304" pitchFamily="18"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Process 16"/>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14</a:t>
            </a:r>
          </a:p>
        </p:txBody>
      </p:sp>
      <p:sp>
        <p:nvSpPr>
          <p:cNvPr id="9" name="TextBox 8">
            <a:extLst>
              <a:ext uri="{FF2B5EF4-FFF2-40B4-BE49-F238E27FC236}">
                <a16:creationId xmlns:a16="http://schemas.microsoft.com/office/drawing/2014/main" id="{64673364-402A-442E-8798-50DEAF4822E8}"/>
              </a:ext>
            </a:extLst>
          </p:cNvPr>
          <p:cNvSpPr txBox="1"/>
          <p:nvPr/>
        </p:nvSpPr>
        <p:spPr>
          <a:xfrm>
            <a:off x="1168523" y="1799303"/>
            <a:ext cx="10185277" cy="1015663"/>
          </a:xfrm>
          <a:prstGeom prst="rect">
            <a:avLst/>
          </a:prstGeom>
          <a:noFill/>
        </p:spPr>
        <p:txBody>
          <a:bodyPr wrap="square" rtlCol="0">
            <a:spAutoFit/>
          </a:bodyPr>
          <a:lstStyle/>
          <a:p>
            <a:r>
              <a:rPr lang="en-US" sz="2000" i="0" dirty="0">
                <a:solidFill>
                  <a:srgbClr val="202124"/>
                </a:solidFill>
                <a:effectLst/>
                <a:latin typeface="Times New Roman" panose="02020603050405020304" pitchFamily="18" charset="0"/>
                <a:cs typeface="Times New Roman" panose="02020603050405020304" pitchFamily="18" charset="0"/>
              </a:rPr>
              <a:t>Computer vision is a field of artificial intelligence (AI) that enables computers and systems to derive meaningful information from digital images, videos and other visual inputs and take actions or make recommendations based on that information.</a:t>
            </a:r>
            <a:endParaRPr lang="en-IN" sz="20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E72A07A-24B1-4FC9-B89F-706AB3C295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4463" y="2814966"/>
            <a:ext cx="7040656" cy="35087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914400"/>
            <a:ext cx="9940290" cy="584775"/>
          </a:xfrm>
          <a:prstGeom prst="rect">
            <a:avLst/>
          </a:prstGeom>
          <a:noFill/>
        </p:spPr>
        <p:txBody>
          <a:bodyPr wrap="square" rtlCol="0">
            <a:spAutoFit/>
          </a:bodyPr>
          <a:lstStyle/>
          <a:p>
            <a:pPr marL="12700" algn="l">
              <a:spcBef>
                <a:spcPts val="2185"/>
              </a:spcBef>
            </a:pPr>
            <a:r>
              <a:rPr lang="en-US" sz="3200" b="1" dirty="0">
                <a:latin typeface="Times New Roman" panose="02020603050405020304" pitchFamily="18" charset="0"/>
                <a:cs typeface="Times New Roman" panose="02020603050405020304" pitchFamily="18" charset="0"/>
                <a:sym typeface="+mn-ea"/>
              </a:rPr>
              <a:t>Results</a:t>
            </a:r>
            <a:endParaRPr lang="en-US" sz="3200" b="1" dirty="0">
              <a:solidFill>
                <a:schemeClr val="tx1"/>
              </a:solidFill>
              <a:latin typeface="Times New Roman" panose="02020603050405020304" pitchFamily="18"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Process 16"/>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15</a:t>
            </a:r>
          </a:p>
        </p:txBody>
      </p:sp>
      <p:pic>
        <p:nvPicPr>
          <p:cNvPr id="4" name="Picture 3">
            <a:extLst>
              <a:ext uri="{FF2B5EF4-FFF2-40B4-BE49-F238E27FC236}">
                <a16:creationId xmlns:a16="http://schemas.microsoft.com/office/drawing/2014/main" id="{F41BB881-945C-4674-8173-D9C19814F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81" y="4024867"/>
            <a:ext cx="9976053" cy="1695687"/>
          </a:xfrm>
          <a:prstGeom prst="rect">
            <a:avLst/>
          </a:prstGeom>
        </p:spPr>
      </p:pic>
      <p:pic>
        <p:nvPicPr>
          <p:cNvPr id="13" name="Picture 12">
            <a:extLst>
              <a:ext uri="{FF2B5EF4-FFF2-40B4-BE49-F238E27FC236}">
                <a16:creationId xmlns:a16="http://schemas.microsoft.com/office/drawing/2014/main" id="{791E810D-7301-4B1A-9636-A15789E2F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2153361"/>
            <a:ext cx="10114934" cy="1571844"/>
          </a:xfrm>
          <a:prstGeom prst="rect">
            <a:avLst/>
          </a:prstGeom>
        </p:spPr>
      </p:pic>
    </p:spTree>
    <p:extLst>
      <p:ext uri="{BB962C8B-B14F-4D97-AF65-F5344CB8AC3E}">
        <p14:creationId xmlns:p14="http://schemas.microsoft.com/office/powerpoint/2010/main" val="38549531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25842" y="913332"/>
            <a:ext cx="9940290" cy="553998"/>
          </a:xfrm>
          <a:prstGeom prst="rect">
            <a:avLst/>
          </a:prstGeom>
          <a:noFill/>
        </p:spPr>
        <p:txBody>
          <a:bodyPr wrap="square" rtlCol="0">
            <a:spAutoFit/>
          </a:bodyPr>
          <a:lstStyle/>
          <a:p>
            <a:pPr algn="l"/>
            <a:r>
              <a:rPr lang="en-US" sz="3000" b="1" dirty="0">
                <a:solidFill>
                  <a:schemeClr val="tx1"/>
                </a:solidFill>
                <a:effectLst/>
                <a:latin typeface="Times New Roman" panose="02020603050405020304" pitchFamily="18" charset="0"/>
                <a:cs typeface="Times New Roman" panose="02020603050405020304" pitchFamily="18" charset="0"/>
                <a:sym typeface="+mn-ea"/>
              </a:rPr>
              <a:t>Model Accuracy  </a:t>
            </a:r>
            <a:endParaRPr lang="en-US" altLang="zh-CN" sz="3000" b="1" baseline="4000" dirty="0">
              <a:solidFill>
                <a:schemeClr val="tx1"/>
              </a:solidFill>
              <a:effectLst/>
              <a:latin typeface="Times New Roman" panose="02020603050405020304" pitchFamily="18" charset="0"/>
              <a:ea typeface="Calibri" panose="020F0502020204030204"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544955" y="3915410"/>
            <a:ext cx="979170"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Flowchart: Process 12"/>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10</a:t>
            </a:r>
          </a:p>
        </p:txBody>
      </p:sp>
      <p:pic>
        <p:nvPicPr>
          <p:cNvPr id="4" name="Picture 3">
            <a:extLst>
              <a:ext uri="{FF2B5EF4-FFF2-40B4-BE49-F238E27FC236}">
                <a16:creationId xmlns:a16="http://schemas.microsoft.com/office/drawing/2014/main" id="{DB46F05A-FC34-40E5-9852-167FC3E55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028" y="1859242"/>
            <a:ext cx="8253480" cy="4464477"/>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291017" y="913332"/>
            <a:ext cx="9940290" cy="553998"/>
          </a:xfrm>
          <a:prstGeom prst="rect">
            <a:avLst/>
          </a:prstGeom>
          <a:noFill/>
        </p:spPr>
        <p:txBody>
          <a:bodyPr wrap="square" rtlCol="0">
            <a:spAutoFit/>
          </a:bodyPr>
          <a:lstStyle/>
          <a:p>
            <a:pPr algn="l"/>
            <a:r>
              <a:rPr lang="en-US" sz="3000" b="1" dirty="0">
                <a:latin typeface="Times New Roman" panose="02020603050405020304" pitchFamily="18" charset="0"/>
                <a:cs typeface="Times New Roman" panose="02020603050405020304" pitchFamily="18" charset="0"/>
                <a:sym typeface="+mn-ea"/>
              </a:rPr>
              <a:t>Model Loss</a:t>
            </a:r>
            <a:r>
              <a:rPr lang="en-US" sz="3000" dirty="0">
                <a:solidFill>
                  <a:schemeClr val="tx1"/>
                </a:solidFill>
                <a:latin typeface="Times New Roman" panose="02020603050405020304" pitchFamily="18" charset="0"/>
                <a:cs typeface="Times New Roman" panose="02020603050405020304" pitchFamily="18" charset="0"/>
                <a:sym typeface="+mn-ea"/>
              </a:rPr>
              <a:t> </a:t>
            </a: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529080" y="3798570"/>
            <a:ext cx="979170"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Flowchart: Process 16"/>
          <p:cNvSpPr/>
          <p:nvPr/>
        </p:nvSpPr>
        <p:spPr>
          <a:xfrm>
            <a:off x="11353800" y="5927725"/>
            <a:ext cx="294640" cy="30226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Rounded MT Bold" panose="020F0704030504030204" charset="0"/>
                <a:cs typeface="Arial Rounded MT Bold" panose="020F0704030504030204" charset="0"/>
              </a:rPr>
              <a:t>9</a:t>
            </a:r>
          </a:p>
        </p:txBody>
      </p:sp>
      <p:sp>
        <p:nvSpPr>
          <p:cNvPr id="11" name="Flowchart: Process 10"/>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11</a:t>
            </a:r>
          </a:p>
        </p:txBody>
      </p:sp>
      <p:pic>
        <p:nvPicPr>
          <p:cNvPr id="14" name="Picture 13">
            <a:extLst>
              <a:ext uri="{FF2B5EF4-FFF2-40B4-BE49-F238E27FC236}">
                <a16:creationId xmlns:a16="http://schemas.microsoft.com/office/drawing/2014/main" id="{F81CACD1-0E87-452B-A809-F8D538666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646" y="1694700"/>
            <a:ext cx="7885470" cy="453528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913332"/>
            <a:ext cx="9940290" cy="553998"/>
          </a:xfrm>
          <a:prstGeom prst="rect">
            <a:avLst/>
          </a:prstGeom>
          <a:noFill/>
        </p:spPr>
        <p:txBody>
          <a:bodyPr wrap="square" rtlCol="0">
            <a:spAutoFit/>
          </a:bodyPr>
          <a:lstStyle/>
          <a:p>
            <a:pPr algn="l"/>
            <a:r>
              <a:rPr lang="en-US" sz="3000" b="1" dirty="0">
                <a:latin typeface="Times New Roman" panose="02020603050405020304" pitchFamily="18" charset="0"/>
                <a:cs typeface="Times New Roman" panose="02020603050405020304" pitchFamily="18" charset="0"/>
                <a:sym typeface="+mn-ea"/>
              </a:rPr>
              <a:t>User Interface Positive Result</a:t>
            </a:r>
            <a:r>
              <a:rPr lang="en-US" sz="3000" b="1" dirty="0">
                <a:solidFill>
                  <a:schemeClr val="tx1"/>
                </a:solidFill>
                <a:latin typeface="Times New Roman" panose="02020603050405020304" pitchFamily="18" charset="0"/>
                <a:cs typeface="Times New Roman" panose="02020603050405020304" pitchFamily="18" charset="0"/>
                <a:sym typeface="+mn-ea"/>
              </a:rPr>
              <a:t> </a:t>
            </a:r>
            <a:r>
              <a:rPr lang="en-US" sz="3000" dirty="0">
                <a:solidFill>
                  <a:schemeClr val="tx1"/>
                </a:solidFill>
                <a:latin typeface="Times New Roman" panose="02020603050405020304" pitchFamily="18" charset="0"/>
                <a:cs typeface="Times New Roman" panose="02020603050405020304" pitchFamily="18" charset="0"/>
                <a:sym typeface="+mn-ea"/>
              </a:rPr>
              <a:t> </a:t>
            </a: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529080" y="3798570"/>
            <a:ext cx="979170"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Flowchart: Process 16"/>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12</a:t>
            </a:r>
          </a:p>
        </p:txBody>
      </p:sp>
      <p:pic>
        <p:nvPicPr>
          <p:cNvPr id="13" name="Picture 12">
            <a:extLst>
              <a:ext uri="{FF2B5EF4-FFF2-40B4-BE49-F238E27FC236}">
                <a16:creationId xmlns:a16="http://schemas.microsoft.com/office/drawing/2014/main" id="{DA4E9B23-75C6-4380-874A-8850DBD3B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0897" y="1675352"/>
            <a:ext cx="6880509" cy="45546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913332"/>
            <a:ext cx="9940290" cy="553998"/>
          </a:xfrm>
          <a:prstGeom prst="rect">
            <a:avLst/>
          </a:prstGeom>
          <a:noFill/>
        </p:spPr>
        <p:txBody>
          <a:bodyPr wrap="square" rtlCol="0">
            <a:spAutoFit/>
          </a:bodyPr>
          <a:lstStyle/>
          <a:p>
            <a:pPr algn="l"/>
            <a:r>
              <a:rPr lang="en-US" sz="3000" b="1" dirty="0">
                <a:latin typeface="Times New Roman" panose="02020603050405020304" pitchFamily="18" charset="0"/>
                <a:cs typeface="Times New Roman" panose="02020603050405020304" pitchFamily="18" charset="0"/>
                <a:sym typeface="+mn-ea"/>
              </a:rPr>
              <a:t>User Interface Negative Result</a:t>
            </a:r>
            <a:endParaRPr lang="en-US" sz="3000" dirty="0">
              <a:solidFill>
                <a:schemeClr val="tx1"/>
              </a:solidFill>
              <a:latin typeface="Times New Roman" panose="02020603050405020304" pitchFamily="18"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529080" y="3798570"/>
            <a:ext cx="979170"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Flowchart: Process 16"/>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13</a:t>
            </a:r>
          </a:p>
        </p:txBody>
      </p:sp>
      <p:pic>
        <p:nvPicPr>
          <p:cNvPr id="11" name="Picture 10">
            <a:extLst>
              <a:ext uri="{FF2B5EF4-FFF2-40B4-BE49-F238E27FC236}">
                <a16:creationId xmlns:a16="http://schemas.microsoft.com/office/drawing/2014/main" id="{789A6F43-2A94-4642-BEE6-3EC7E61BBD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028" y="1727192"/>
            <a:ext cx="7811258" cy="456002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75202"/>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68400" y="914400"/>
            <a:ext cx="9940290" cy="583565"/>
          </a:xfrm>
          <a:prstGeom prst="rect">
            <a:avLst/>
          </a:prstGeom>
          <a:noFill/>
        </p:spPr>
        <p:txBody>
          <a:bodyPr wrap="square" rtlCol="0">
            <a:spAutoFit/>
          </a:bodyPr>
          <a:lstStyle/>
          <a:p>
            <a:pPr algn="just"/>
            <a:r>
              <a:rPr lang="en-US" sz="3200" b="1" dirty="0">
                <a:solidFill>
                  <a:schemeClr val="tx1"/>
                </a:solidFill>
                <a:latin typeface="Times New Roman" panose="02020603050405020304" pitchFamily="18" charset="0"/>
                <a:cs typeface="Times New Roman" panose="02020603050405020304" pitchFamily="18" charset="0"/>
                <a:sym typeface="+mn-ea"/>
              </a:rPr>
              <a:t>  </a:t>
            </a:r>
            <a:r>
              <a:rPr lang="en-US" sz="3000" b="1" dirty="0">
                <a:solidFill>
                  <a:schemeClr val="tx1"/>
                </a:solidFill>
                <a:latin typeface="Times New Roman" panose="02020603050405020304" pitchFamily="18" charset="0"/>
                <a:cs typeface="Times New Roman" panose="02020603050405020304" pitchFamily="18" charset="0"/>
                <a:sym typeface="+mn-ea"/>
              </a:rPr>
              <a:t>Conclusion</a:t>
            </a: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half" idx="2"/>
          </p:nvPr>
        </p:nvSpPr>
        <p:spPr>
          <a:xfrm>
            <a:off x="1098867" y="2001167"/>
            <a:ext cx="10079355" cy="3424555"/>
          </a:xfrm>
        </p:spPr>
        <p:txBody>
          <a:bodyPr/>
          <a:lstStyle/>
          <a:p>
            <a:pPr algn="just"/>
            <a:r>
              <a:rPr lang="en-US" sz="2000" dirty="0">
                <a:latin typeface="Times New Roman" panose="02020603050405020304" pitchFamily="18" charset="0"/>
                <a:cs typeface="Times New Roman" panose="02020603050405020304" pitchFamily="18" charset="0"/>
                <a:sym typeface="+mn-ea"/>
              </a:rPr>
              <a:t>Chest X-ray images play a vital role in the detection of COVID-19, a CNN Model was used to detect COVID-19 using Chest X-ray images obtained from COVID-19 patients and Normal patients. </a:t>
            </a:r>
          </a:p>
          <a:p>
            <a:pPr algn="just"/>
            <a:endParaRPr lang="en-US" sz="2000" dirty="0">
              <a:latin typeface="Times New Roman" panose="02020603050405020304" pitchFamily="18" charset="0"/>
              <a:cs typeface="Times New Roman" panose="02020603050405020304" pitchFamily="18" charset="0"/>
              <a:sym typeface="+mn-ea"/>
            </a:endParaRPr>
          </a:p>
          <a:p>
            <a:pPr algn="just"/>
            <a:r>
              <a:rPr lang="en-US" sz="2000" dirty="0">
                <a:latin typeface="Times New Roman" panose="02020603050405020304" pitchFamily="18" charset="0"/>
                <a:cs typeface="Times New Roman" panose="02020603050405020304" pitchFamily="18" charset="0"/>
                <a:sym typeface="+mn-ea"/>
              </a:rPr>
              <a:t>The model performance is 90% which is a high accuracy score with the recent origins of the virus. </a:t>
            </a:r>
          </a:p>
          <a:p>
            <a:pPr algn="just"/>
            <a:endParaRPr lang="en-US" sz="2000" dirty="0">
              <a:latin typeface="Times New Roman" panose="02020603050405020304" pitchFamily="18" charset="0"/>
              <a:cs typeface="Times New Roman" panose="02020603050405020304" pitchFamily="18" charset="0"/>
              <a:sym typeface="+mn-ea"/>
            </a:endParaRPr>
          </a:p>
          <a:p>
            <a:pPr algn="just"/>
            <a:r>
              <a:rPr lang="en-US" sz="2000" dirty="0">
                <a:latin typeface="Times New Roman" panose="02020603050405020304" pitchFamily="18" charset="0"/>
                <a:cs typeface="Times New Roman" panose="02020603050405020304" pitchFamily="18" charset="0"/>
              </a:rPr>
              <a:t>T</a:t>
            </a:r>
            <a:r>
              <a:rPr lang="en-US" sz="2000" b="0" i="0" u="none" strike="noStrike" baseline="0" dirty="0">
                <a:latin typeface="Times New Roman" panose="02020603050405020304" pitchFamily="18" charset="0"/>
                <a:cs typeface="Times New Roman" panose="02020603050405020304" pitchFamily="18" charset="0"/>
              </a:rPr>
              <a:t>his paper is only for educational and research purposes, not for medical purposes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sym typeface="+mn-ea"/>
            </a:endParaRPr>
          </a:p>
        </p:txBody>
      </p:sp>
      <p:sp>
        <p:nvSpPr>
          <p:cNvPr id="17" name="Flowchart: Process 16"/>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16</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168400" y="914400"/>
            <a:ext cx="9940290" cy="583565"/>
          </a:xfrm>
          <a:prstGeom prst="rect">
            <a:avLst/>
          </a:prstGeom>
          <a:noFill/>
        </p:spPr>
        <p:txBody>
          <a:bodyPr wrap="square" rtlCol="0">
            <a:spAutoFit/>
          </a:bodyPr>
          <a:lstStyle/>
          <a:p>
            <a:pPr algn="l"/>
            <a:r>
              <a:rPr lang="en-US" sz="3200" b="1" dirty="0">
                <a:ln w="0"/>
                <a:solidFill>
                  <a:schemeClr val="tx1"/>
                </a:solidFill>
                <a:effectLst/>
                <a:latin typeface="Times New Roman" panose="02020603050405020304" pitchFamily="18" charset="0"/>
                <a:cs typeface="Times New Roman" panose="02020603050405020304" pitchFamily="18" charset="0"/>
                <a:sym typeface="+mn-ea"/>
              </a:rPr>
              <a:t>  </a:t>
            </a:r>
            <a:r>
              <a:rPr lang="en-US" sz="3000" b="1" dirty="0">
                <a:ln w="0"/>
                <a:solidFill>
                  <a:schemeClr val="tx1"/>
                </a:solidFill>
                <a:effectLst/>
                <a:latin typeface="Times New Roman" panose="02020603050405020304" pitchFamily="18" charset="0"/>
                <a:cs typeface="Times New Roman" panose="02020603050405020304" pitchFamily="18" charset="0"/>
                <a:sym typeface="+mn-ea"/>
              </a:rPr>
              <a:t>References</a:t>
            </a: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half" idx="2"/>
          </p:nvPr>
        </p:nvSpPr>
        <p:spPr>
          <a:xfrm>
            <a:off x="1274445" y="1690370"/>
            <a:ext cx="10264140" cy="4185285"/>
          </a:xfrm>
        </p:spPr>
        <p:txBody>
          <a:bodyPr>
            <a:normAutofit fontScale="85000" lnSpcReduction="20000"/>
          </a:bodyPr>
          <a:lstStyle/>
          <a:p>
            <a:pPr marL="0" indent="0" algn="just">
              <a:buNone/>
            </a:pPr>
            <a:r>
              <a:rPr lang="en-US" sz="2000" dirty="0">
                <a:latin typeface="Times New Roman" panose="02020603050405020304" pitchFamily="18" charset="0"/>
                <a:cs typeface="Times New Roman" panose="02020603050405020304" pitchFamily="18" charset="0"/>
                <a:sym typeface="+mn-ea"/>
              </a:rPr>
              <a:t>1. Yan et al., "Prediction of criticality in patients with severe Covid19 infection using three clinical features: a machine learning-based prognostic model with clinical data in Wuhan," medRxiv,p.2020.02.27.20028027,2020,doi:10.1101/2020.02.27.2002 8027.</a:t>
            </a:r>
          </a:p>
          <a:p>
            <a:pPr marL="0" indent="0" algn="just">
              <a:buNone/>
            </a:pPr>
            <a:r>
              <a:rPr lang="en-US" sz="2000" dirty="0">
                <a:latin typeface="Times New Roman" panose="02020603050405020304" pitchFamily="18" charset="0"/>
                <a:cs typeface="Times New Roman" panose="02020603050405020304" pitchFamily="18" charset="0"/>
                <a:sym typeface="+mn-ea"/>
              </a:rPr>
              <a:t>2.  K. Roosa et al., "Real-time forecasts of the COVID-19 epidemic in China from February 5 to February 24, 2020," Infect. Dis. Model.,vol.5,pp. 256–263, 2020, doi: 10.1016/j.idm.2020.02.002.</a:t>
            </a:r>
          </a:p>
          <a:p>
            <a:pPr marL="0" indent="0" algn="just">
              <a:buNone/>
            </a:pPr>
            <a:r>
              <a:rPr lang="en-US" sz="2000" dirty="0">
                <a:latin typeface="Times New Roman" panose="02020603050405020304" pitchFamily="18" charset="0"/>
                <a:cs typeface="Times New Roman" panose="02020603050405020304" pitchFamily="18" charset="0"/>
                <a:sym typeface="+mn-ea"/>
              </a:rPr>
              <a:t>3.  M. Rahimzadeh and A. Attar, "A modified deep convolutional neural network for detecting COVID-19 and pneumonia from chest X-ray images based on the concatenation of Xception and ResNet50V2," Informatics Med. Unlocked, vol. 19, p. 100360, 2020, doi: 10.1016/j.imu.2020.100360.</a:t>
            </a:r>
          </a:p>
          <a:p>
            <a:pPr marL="0" indent="0" algn="just">
              <a:buNone/>
            </a:pPr>
            <a:r>
              <a:rPr lang="en-US" sz="2000" dirty="0">
                <a:latin typeface="Times New Roman" panose="02020603050405020304" pitchFamily="18" charset="0"/>
                <a:cs typeface="Times New Roman" panose="02020603050405020304" pitchFamily="18" charset="0"/>
                <a:sym typeface="+mn-ea"/>
              </a:rPr>
              <a:t>4.  G. Litjens et al., "A survey on deep learning in medical image analysis," Med. Image Anal., vol. 42, no. December 2012, pp. 60–88, 2017, doi: 10.1016/j.media.2017.07.005.</a:t>
            </a:r>
          </a:p>
          <a:p>
            <a:pPr marL="0" indent="0" algn="just">
              <a:buNone/>
            </a:pPr>
            <a:r>
              <a:rPr lang="en-US" sz="2000" dirty="0">
                <a:latin typeface="Times New Roman" panose="02020603050405020304" pitchFamily="18" charset="0"/>
                <a:cs typeface="Times New Roman" panose="02020603050405020304" pitchFamily="18" charset="0"/>
                <a:sym typeface="+mn-ea"/>
              </a:rPr>
              <a:t>5.  Y. Zhong, "Using Deep Convolutional Neural Networks to Diagnose COVID-19 From Chest X-Ray Images," 2020, [Online]. Available: http://arxiv.org/abs/2007.09695.</a:t>
            </a:r>
          </a:p>
          <a:p>
            <a:pPr marL="0" indent="0" algn="just">
              <a:buNone/>
            </a:pPr>
            <a:r>
              <a:rPr lang="en-US" sz="2000" dirty="0">
                <a:latin typeface="Times New Roman" panose="02020603050405020304" pitchFamily="18" charset="0"/>
                <a:cs typeface="Times New Roman" panose="02020603050405020304" pitchFamily="18" charset="0"/>
                <a:sym typeface="+mn-ea"/>
              </a:rPr>
              <a:t>6.  S. Ruuska, W. Hämäläinen, S. Kajava, M. Mughal, P. Matilainen, and J. Mononen, "Evaluation of the confusion matrix method in the validation of an automated system for measuring feeding behaviour of cattle," Behav. Processes, vol. 148, pp. 56–62, 2018, </a:t>
            </a:r>
          </a:p>
          <a:p>
            <a:pPr marL="0" indent="0" algn="just">
              <a:buNone/>
            </a:pPr>
            <a:r>
              <a:rPr lang="en-US" sz="2000" dirty="0">
                <a:latin typeface="Times New Roman" panose="02020603050405020304" pitchFamily="18" charset="0"/>
                <a:cs typeface="Times New Roman" panose="02020603050405020304" pitchFamily="18" charset="0"/>
                <a:sym typeface="+mn-ea"/>
              </a:rPr>
              <a:t>7.  Rick Rogers, John Combardo, Zigard Mednieks and Blake Meiko. Android Application Development, programming with Google SDK, May 2000.</a:t>
            </a:r>
          </a:p>
        </p:txBody>
      </p:sp>
      <p:sp>
        <p:nvSpPr>
          <p:cNvPr id="9" name="Flowchart: Process 8">
            <a:extLst>
              <a:ext uri="{FF2B5EF4-FFF2-40B4-BE49-F238E27FC236}">
                <a16:creationId xmlns:a16="http://schemas.microsoft.com/office/drawing/2014/main" id="{DECCB992-545F-445D-86C9-00C849965B34}"/>
              </a:ext>
            </a:extLst>
          </p:cNvPr>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17</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984658" y="4866967"/>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5" y="294968"/>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45805" y="4866967"/>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984658" y="294968"/>
            <a:ext cx="1961536" cy="169606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449825"/>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475320" y="2967705"/>
            <a:ext cx="7242629" cy="922020"/>
          </a:xfrm>
          <a:prstGeom prst="rect">
            <a:avLst/>
          </a:prstGeom>
          <a:noFill/>
        </p:spPr>
        <p:txBody>
          <a:bodyPr wrap="square" rtlCol="0">
            <a:spAutoFit/>
          </a:bodyPr>
          <a:lstStyle/>
          <a:p>
            <a:pPr algn="ctr"/>
            <a:r>
              <a:rPr lang="en-US" altLang="zh-CN" sz="5400" dirty="0">
                <a:latin typeface="Calibri" panose="020F0502020204030204" charset="0"/>
                <a:ea typeface="Calibri" panose="020F0502020204030204" charset="0"/>
              </a:rPr>
              <a:t>THANK YOU</a:t>
            </a:r>
          </a:p>
        </p:txBody>
      </p:sp>
      <p:cxnSp>
        <p:nvCxnSpPr>
          <p:cNvPr id="10" name="直接连接符 9"/>
          <p:cNvCxnSpPr/>
          <p:nvPr/>
        </p:nvCxnSpPr>
        <p:spPr>
          <a:xfrm>
            <a:off x="5450478" y="3861352"/>
            <a:ext cx="129177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41386" y="439993"/>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537443" y="1649609"/>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01</a:t>
            </a:r>
            <a:endParaRPr lang="zh-CN" altLang="en-US" sz="1200" b="1" dirty="0">
              <a:solidFill>
                <a:schemeClr val="bg1"/>
              </a:solidFill>
              <a:latin typeface="Calibri" panose="020F0502020204030204" charset="0"/>
            </a:endParaRPr>
          </a:p>
        </p:txBody>
      </p:sp>
      <p:sp>
        <p:nvSpPr>
          <p:cNvPr id="21" name="文本框 20"/>
          <p:cNvSpPr txBox="1"/>
          <p:nvPr/>
        </p:nvSpPr>
        <p:spPr>
          <a:xfrm>
            <a:off x="2332419" y="1751168"/>
            <a:ext cx="3701845" cy="460375"/>
          </a:xfrm>
          <a:prstGeom prst="rect">
            <a:avLst/>
          </a:prstGeom>
          <a:noFill/>
        </p:spPr>
        <p:txBody>
          <a:bodyPr wrap="square" rtlCol="0">
            <a:spAutoFit/>
          </a:bodyPr>
          <a:lstStyle/>
          <a:p>
            <a:pPr marL="12700" indent="0">
              <a:spcBef>
                <a:spcPts val="2185"/>
              </a:spcBef>
              <a:buFont typeface="Arial" panose="020B0604020202020204" pitchFamily="34" charset="0"/>
              <a:buNone/>
            </a:pPr>
            <a:r>
              <a:rPr lang="en-US" sz="2400" dirty="0">
                <a:latin typeface="Times New Roman" panose="02020603050405020304" pitchFamily="18" charset="0"/>
                <a:cs typeface="Times New Roman" panose="02020603050405020304" pitchFamily="18" charset="0"/>
                <a:sym typeface="+mn-ea"/>
              </a:rPr>
              <a:t>Introduction</a:t>
            </a:r>
            <a:endParaRPr lang="zh-CN" altLang="en-US" sz="2400" dirty="0">
              <a:latin typeface="Calibri" panose="020F0502020204030204" charset="0"/>
              <a:ea typeface="Calibri" panose="020F0502020204030204" charset="0"/>
            </a:endParaRPr>
          </a:p>
        </p:txBody>
      </p:sp>
      <p:sp>
        <p:nvSpPr>
          <p:cNvPr id="23" name="椭圆 22"/>
          <p:cNvSpPr/>
          <p:nvPr/>
        </p:nvSpPr>
        <p:spPr>
          <a:xfrm>
            <a:off x="6009554" y="1661153"/>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02</a:t>
            </a:r>
            <a:endParaRPr lang="zh-CN" altLang="en-US" sz="1200" b="1" dirty="0">
              <a:solidFill>
                <a:schemeClr val="bg1"/>
              </a:solidFill>
              <a:latin typeface="Calibri" panose="020F0502020204030204" charset="0"/>
            </a:endParaRPr>
          </a:p>
        </p:txBody>
      </p:sp>
      <p:sp>
        <p:nvSpPr>
          <p:cNvPr id="24" name="文本框 23"/>
          <p:cNvSpPr txBox="1"/>
          <p:nvPr/>
        </p:nvSpPr>
        <p:spPr>
          <a:xfrm>
            <a:off x="6962140" y="1752207"/>
            <a:ext cx="4686300" cy="461665"/>
          </a:xfrm>
          <a:prstGeom prst="rect">
            <a:avLst/>
          </a:prstGeom>
          <a:noFill/>
        </p:spPr>
        <p:txBody>
          <a:bodyPr wrap="square" rtlCol="0">
            <a:spAutoFit/>
          </a:bodyPr>
          <a:lstStyle/>
          <a:p>
            <a:pPr marL="12700" indent="0">
              <a:spcBef>
                <a:spcPts val="2185"/>
              </a:spcBef>
              <a:buFont typeface="Arial" panose="020B0604020202020204" pitchFamily="34" charset="0"/>
              <a:buNone/>
            </a:pPr>
            <a:r>
              <a:rPr lang="en-US" sz="2400" dirty="0">
                <a:latin typeface="Times New Roman" panose="02020603050405020304" pitchFamily="18" charset="0"/>
                <a:cs typeface="Times New Roman" panose="02020603050405020304" pitchFamily="18" charset="0"/>
                <a:sym typeface="+mn-ea"/>
              </a:rPr>
              <a:t>System Design</a:t>
            </a:r>
          </a:p>
        </p:txBody>
      </p:sp>
      <p:sp>
        <p:nvSpPr>
          <p:cNvPr id="26" name="椭圆 25"/>
          <p:cNvSpPr/>
          <p:nvPr/>
        </p:nvSpPr>
        <p:spPr>
          <a:xfrm>
            <a:off x="1537443" y="2653951"/>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03</a:t>
            </a:r>
            <a:endParaRPr lang="zh-CN" altLang="en-US" sz="1200" b="1" dirty="0">
              <a:solidFill>
                <a:schemeClr val="bg1"/>
              </a:solidFill>
              <a:latin typeface="Calibri" panose="020F0502020204030204" charset="0"/>
            </a:endParaRPr>
          </a:p>
        </p:txBody>
      </p:sp>
      <p:sp>
        <p:nvSpPr>
          <p:cNvPr id="29" name="椭圆 28"/>
          <p:cNvSpPr/>
          <p:nvPr/>
        </p:nvSpPr>
        <p:spPr>
          <a:xfrm>
            <a:off x="6018364" y="2750803"/>
            <a:ext cx="626154" cy="6492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04</a:t>
            </a:r>
            <a:endParaRPr lang="zh-CN" altLang="en-US" sz="1200" b="1" dirty="0">
              <a:solidFill>
                <a:schemeClr val="bg1"/>
              </a:solidFill>
              <a:latin typeface="Calibri" panose="020F0502020204030204" charset="0"/>
            </a:endParaRPr>
          </a:p>
        </p:txBody>
      </p:sp>
      <p:sp>
        <p:nvSpPr>
          <p:cNvPr id="31" name="文本框 30"/>
          <p:cNvSpPr txBox="1"/>
          <p:nvPr/>
        </p:nvSpPr>
        <p:spPr>
          <a:xfrm>
            <a:off x="2283830" y="3804244"/>
            <a:ext cx="5655719" cy="461665"/>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sym typeface="+mn-ea"/>
              </a:rPr>
              <a:t>CNN </a:t>
            </a:r>
            <a:r>
              <a:rPr lang="en-IN" sz="2400" dirty="0">
                <a:effectLst/>
                <a:latin typeface="Times New Roman" panose="02020603050405020304" pitchFamily="18" charset="0"/>
                <a:cs typeface="Times New Roman" panose="02020603050405020304" pitchFamily="18" charset="0"/>
                <a:sym typeface="+mn-ea"/>
              </a:rPr>
              <a:t>Architecture</a:t>
            </a:r>
            <a:endParaRPr lang="zh-CN" altLang="en-US" sz="2400" dirty="0">
              <a:latin typeface="Calibri" panose="020F0502020204030204" charset="0"/>
              <a:ea typeface="Calibri" panose="020F0502020204030204" charset="0"/>
            </a:endParaRPr>
          </a:p>
        </p:txBody>
      </p:sp>
      <p:sp>
        <p:nvSpPr>
          <p:cNvPr id="2" name="椭圆 28"/>
          <p:cNvSpPr/>
          <p:nvPr/>
        </p:nvSpPr>
        <p:spPr>
          <a:xfrm>
            <a:off x="1537443" y="3725898"/>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05</a:t>
            </a:r>
            <a:endParaRPr lang="zh-CN" altLang="en-US" sz="1200" b="1" dirty="0">
              <a:solidFill>
                <a:schemeClr val="bg1"/>
              </a:solidFill>
              <a:latin typeface="Calibri" panose="020F0502020204030204" charset="0"/>
            </a:endParaRPr>
          </a:p>
        </p:txBody>
      </p:sp>
      <p:sp>
        <p:nvSpPr>
          <p:cNvPr id="3" name="文本框 30"/>
          <p:cNvSpPr txBox="1"/>
          <p:nvPr/>
        </p:nvSpPr>
        <p:spPr>
          <a:xfrm>
            <a:off x="6944878" y="3829566"/>
            <a:ext cx="4499522" cy="461665"/>
          </a:xfrm>
          <a:prstGeom prst="rect">
            <a:avLst/>
          </a:prstGeom>
          <a:noFill/>
        </p:spPr>
        <p:txBody>
          <a:bodyPr wrap="square" rtlCol="0">
            <a:spAutoFit/>
          </a:bodyPr>
          <a:lstStyle/>
          <a:p>
            <a:pPr marL="12700" indent="0">
              <a:spcBef>
                <a:spcPts val="2185"/>
              </a:spcBef>
              <a:buFont typeface="Arial" panose="020B0604020202020204" pitchFamily="34" charset="0"/>
              <a:buNone/>
            </a:pPr>
            <a:r>
              <a:rPr lang="en-US" altLang="zh-CN" sz="2400" dirty="0">
                <a:latin typeface="Times New Roman" panose="02020603050405020304" pitchFamily="18" charset="0"/>
                <a:ea typeface="Calibri" panose="020F0502020204030204" charset="0"/>
                <a:cs typeface="Times New Roman" panose="02020603050405020304" pitchFamily="18" charset="0"/>
              </a:rPr>
              <a:t>Computer Vision</a:t>
            </a:r>
          </a:p>
        </p:txBody>
      </p:sp>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2</a:t>
            </a:r>
          </a:p>
        </p:txBody>
      </p:sp>
      <p:sp>
        <p:nvSpPr>
          <p:cNvPr id="6" name="Flowchart: Process 5"/>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latin typeface="Arial Rounded MT Bold" panose="020F0704030504030204" charset="0"/>
                <a:cs typeface="Arial Rounded MT Bold" panose="020F0704030504030204" charset="0"/>
              </a:rPr>
              <a:t>2</a:t>
            </a:r>
          </a:p>
        </p:txBody>
      </p:sp>
      <p:sp>
        <p:nvSpPr>
          <p:cNvPr id="4" name="TextBox 3">
            <a:extLst>
              <a:ext uri="{FF2B5EF4-FFF2-40B4-BE49-F238E27FC236}">
                <a16:creationId xmlns:a16="http://schemas.microsoft.com/office/drawing/2014/main" id="{AC974ACA-DFDE-4340-8DEA-2B223E074888}"/>
              </a:ext>
            </a:extLst>
          </p:cNvPr>
          <p:cNvSpPr txBox="1"/>
          <p:nvPr/>
        </p:nvSpPr>
        <p:spPr>
          <a:xfrm>
            <a:off x="2270815" y="2756234"/>
            <a:ext cx="52505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Preprocessing</a:t>
            </a:r>
            <a:endParaRPr lang="en-IN"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FDCB7EB-4477-4AC4-816D-7800D90916CF}"/>
              </a:ext>
            </a:extLst>
          </p:cNvPr>
          <p:cNvSpPr txBox="1"/>
          <p:nvPr/>
        </p:nvSpPr>
        <p:spPr>
          <a:xfrm>
            <a:off x="560440" y="656688"/>
            <a:ext cx="9910916" cy="646331"/>
          </a:xfrm>
          <a:prstGeom prst="rect">
            <a:avLst/>
          </a:prstGeom>
          <a:noFill/>
        </p:spPr>
        <p:txBody>
          <a:bodyPr wrap="square" rtlCol="0">
            <a:spAutoFit/>
          </a:bodyPr>
          <a:lstStyle/>
          <a:p>
            <a:pPr algn="ctr"/>
            <a:r>
              <a:rPr lang="en-US" sz="3600" b="1" dirty="0">
                <a:latin typeface="Times New Roman" panose="02020603050405020304" pitchFamily="18" charset="0"/>
                <a:cs typeface="Times New Roman" panose="02020603050405020304" pitchFamily="18" charset="0"/>
              </a:rPr>
              <a:t>Contents</a:t>
            </a:r>
            <a:endParaRPr lang="en-IN" sz="3600" b="1" dirty="0">
              <a:latin typeface="Times New Roman" panose="02020603050405020304" pitchFamily="18" charset="0"/>
              <a:cs typeface="Times New Roman" panose="02020603050405020304" pitchFamily="18" charset="0"/>
            </a:endParaRPr>
          </a:p>
        </p:txBody>
      </p:sp>
      <p:sp>
        <p:nvSpPr>
          <p:cNvPr id="25" name="椭圆 28">
            <a:extLst>
              <a:ext uri="{FF2B5EF4-FFF2-40B4-BE49-F238E27FC236}">
                <a16:creationId xmlns:a16="http://schemas.microsoft.com/office/drawing/2014/main" id="{199DC644-D2A2-4E93-89D3-DCD926DBB814}"/>
              </a:ext>
            </a:extLst>
          </p:cNvPr>
          <p:cNvSpPr/>
          <p:nvPr/>
        </p:nvSpPr>
        <p:spPr>
          <a:xfrm>
            <a:off x="6018364" y="3754291"/>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06</a:t>
            </a:r>
            <a:endParaRPr lang="zh-CN" altLang="en-US" sz="1200" b="1" dirty="0">
              <a:solidFill>
                <a:schemeClr val="bg1"/>
              </a:solidFill>
              <a:latin typeface="Calibri" panose="020F0502020204030204" charset="0"/>
            </a:endParaRPr>
          </a:p>
        </p:txBody>
      </p:sp>
      <p:sp>
        <p:nvSpPr>
          <p:cNvPr id="30" name="文本框 30">
            <a:extLst>
              <a:ext uri="{FF2B5EF4-FFF2-40B4-BE49-F238E27FC236}">
                <a16:creationId xmlns:a16="http://schemas.microsoft.com/office/drawing/2014/main" id="{CAF7E629-E7CD-456C-B633-75185B42EBB6}"/>
              </a:ext>
            </a:extLst>
          </p:cNvPr>
          <p:cNvSpPr txBox="1"/>
          <p:nvPr/>
        </p:nvSpPr>
        <p:spPr>
          <a:xfrm>
            <a:off x="6962140" y="2845340"/>
            <a:ext cx="5786904" cy="461665"/>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sym typeface="+mn-ea"/>
              </a:rPr>
              <a:t>Modelling</a:t>
            </a:r>
            <a:endParaRPr lang="zh-CN" altLang="en-US" sz="2400" dirty="0">
              <a:latin typeface="Calibri" panose="020F0502020204030204" charset="0"/>
              <a:ea typeface="Calibri" panose="020F0502020204030204" charset="0"/>
            </a:endParaRPr>
          </a:p>
        </p:txBody>
      </p:sp>
      <p:sp>
        <p:nvSpPr>
          <p:cNvPr id="32" name="椭圆 28">
            <a:extLst>
              <a:ext uri="{FF2B5EF4-FFF2-40B4-BE49-F238E27FC236}">
                <a16:creationId xmlns:a16="http://schemas.microsoft.com/office/drawing/2014/main" id="{32BECF70-7D88-480D-8917-41E13F3D15D6}"/>
              </a:ext>
            </a:extLst>
          </p:cNvPr>
          <p:cNvSpPr/>
          <p:nvPr/>
        </p:nvSpPr>
        <p:spPr>
          <a:xfrm>
            <a:off x="5972678" y="4820507"/>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08</a:t>
            </a:r>
            <a:endParaRPr lang="zh-CN" altLang="en-US" sz="1200" b="1" dirty="0">
              <a:solidFill>
                <a:schemeClr val="bg1"/>
              </a:solidFill>
              <a:latin typeface="Calibri" panose="020F0502020204030204" charset="0"/>
            </a:endParaRPr>
          </a:p>
        </p:txBody>
      </p:sp>
      <p:sp>
        <p:nvSpPr>
          <p:cNvPr id="33" name="椭圆 28">
            <a:extLst>
              <a:ext uri="{FF2B5EF4-FFF2-40B4-BE49-F238E27FC236}">
                <a16:creationId xmlns:a16="http://schemas.microsoft.com/office/drawing/2014/main" id="{62B18C79-68C5-426B-A7A1-702498A7D0EF}"/>
              </a:ext>
            </a:extLst>
          </p:cNvPr>
          <p:cNvSpPr/>
          <p:nvPr/>
        </p:nvSpPr>
        <p:spPr>
          <a:xfrm>
            <a:off x="1537443" y="4825422"/>
            <a:ext cx="643774" cy="643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Calibri" panose="020F0502020204030204" charset="0"/>
              </a:rPr>
              <a:t>07</a:t>
            </a:r>
            <a:endParaRPr lang="zh-CN" altLang="en-US" sz="1200" b="1" dirty="0">
              <a:solidFill>
                <a:schemeClr val="bg1"/>
              </a:solidFill>
              <a:latin typeface="Calibri" panose="020F0502020204030204" charset="0"/>
            </a:endParaRPr>
          </a:p>
        </p:txBody>
      </p:sp>
      <p:sp>
        <p:nvSpPr>
          <p:cNvPr id="34" name="文本框 30">
            <a:extLst>
              <a:ext uri="{FF2B5EF4-FFF2-40B4-BE49-F238E27FC236}">
                <a16:creationId xmlns:a16="http://schemas.microsoft.com/office/drawing/2014/main" id="{2055666E-B126-44E4-95D9-0FDD8E075A24}"/>
              </a:ext>
            </a:extLst>
          </p:cNvPr>
          <p:cNvSpPr txBox="1"/>
          <p:nvPr/>
        </p:nvSpPr>
        <p:spPr>
          <a:xfrm>
            <a:off x="6904563" y="4930991"/>
            <a:ext cx="4499522" cy="461665"/>
          </a:xfrm>
          <a:prstGeom prst="rect">
            <a:avLst/>
          </a:prstGeom>
          <a:noFill/>
        </p:spPr>
        <p:txBody>
          <a:bodyPr wrap="square" rtlCol="0">
            <a:spAutoFit/>
          </a:bodyPr>
          <a:lstStyle/>
          <a:p>
            <a:pPr marL="12700" indent="0">
              <a:spcBef>
                <a:spcPts val="2185"/>
              </a:spcBef>
              <a:buFont typeface="Arial" panose="020B0604020202020204" pitchFamily="34" charset="0"/>
              <a:buNone/>
            </a:pPr>
            <a:r>
              <a:rPr lang="en-US" sz="2400" dirty="0">
                <a:latin typeface="Times New Roman" panose="02020603050405020304" pitchFamily="18" charset="0"/>
                <a:cs typeface="Times New Roman" panose="02020603050405020304" pitchFamily="18" charset="0"/>
                <a:sym typeface="+mn-ea"/>
              </a:rPr>
              <a:t>Conclusion</a:t>
            </a:r>
            <a:endParaRPr lang="en-US" altLang="zh-CN" sz="2400" dirty="0">
              <a:latin typeface="Calibri" panose="020F0502020204030204" charset="0"/>
              <a:ea typeface="Calibri" panose="020F0502020204030204" charset="0"/>
            </a:endParaRPr>
          </a:p>
        </p:txBody>
      </p:sp>
      <p:sp>
        <p:nvSpPr>
          <p:cNvPr id="35" name="文本框 30">
            <a:extLst>
              <a:ext uri="{FF2B5EF4-FFF2-40B4-BE49-F238E27FC236}">
                <a16:creationId xmlns:a16="http://schemas.microsoft.com/office/drawing/2014/main" id="{7E51322A-884E-47A7-9128-3B7F1E8AC911}"/>
              </a:ext>
            </a:extLst>
          </p:cNvPr>
          <p:cNvSpPr txBox="1"/>
          <p:nvPr/>
        </p:nvSpPr>
        <p:spPr>
          <a:xfrm>
            <a:off x="2283830" y="4952717"/>
            <a:ext cx="4499522" cy="461665"/>
          </a:xfrm>
          <a:prstGeom prst="rect">
            <a:avLst/>
          </a:prstGeom>
          <a:noFill/>
        </p:spPr>
        <p:txBody>
          <a:bodyPr wrap="square" rtlCol="0">
            <a:spAutoFit/>
          </a:bodyPr>
          <a:lstStyle/>
          <a:p>
            <a:pPr marL="12700" indent="0">
              <a:spcBef>
                <a:spcPts val="2185"/>
              </a:spcBef>
              <a:buFont typeface="Arial" panose="020B0604020202020204" pitchFamily="34" charset="0"/>
              <a:buNone/>
            </a:pPr>
            <a:r>
              <a:rPr lang="en-US" altLang="zh-CN" sz="2400" dirty="0">
                <a:latin typeface="Times New Roman" panose="02020603050405020304" pitchFamily="18" charset="0"/>
                <a:ea typeface="Calibri" panose="020F0502020204030204" charset="0"/>
                <a:cs typeface="Times New Roman" panose="02020603050405020304" pitchFamily="18" charset="0"/>
              </a:rPr>
              <a:t>Results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325842" y="1026007"/>
            <a:ext cx="3112135" cy="508281"/>
          </a:xfrm>
          <a:prstGeom prst="rect">
            <a:avLst/>
          </a:prstGeom>
          <a:noFill/>
        </p:spPr>
        <p:txBody>
          <a:bodyPr wrap="square" rtlCol="0">
            <a:spAutoFit/>
          </a:bodyPr>
          <a:lstStyle/>
          <a:p>
            <a:pPr marL="12700">
              <a:lnSpc>
                <a:spcPts val="3190"/>
              </a:lnSpc>
              <a:spcBef>
                <a:spcPts val="160"/>
              </a:spcBef>
            </a:pPr>
            <a:r>
              <a:rPr lang="en-US" sz="5400" b="1" baseline="4000" dirty="0">
                <a:solidFill>
                  <a:schemeClr val="tx1"/>
                </a:solidFill>
                <a:latin typeface="Times New Roman" panose="02020603050405020304"/>
                <a:cs typeface="Times New Roman" panose="02020603050405020304"/>
                <a:sym typeface="+mn-ea"/>
              </a:rPr>
              <a:t>Introduction </a:t>
            </a:r>
            <a:endParaRPr lang="en-US" altLang="zh-CN" sz="5400" b="1" baseline="4000" dirty="0">
              <a:solidFill>
                <a:schemeClr val="tx1"/>
              </a:solidFill>
              <a:latin typeface="Times New Roman" panose="02020603050405020304"/>
              <a:ea typeface="Calibri" panose="020F0502020204030204" charset="0"/>
              <a:cs typeface="Times New Roman" panose="02020603050405020304"/>
              <a:sym typeface="+mn-ea"/>
            </a:endParaRPr>
          </a:p>
        </p:txBody>
      </p:sp>
      <p:sp>
        <p:nvSpPr>
          <p:cNvPr id="31" name="文本框 30"/>
          <p:cNvSpPr txBox="1"/>
          <p:nvPr/>
        </p:nvSpPr>
        <p:spPr>
          <a:xfrm>
            <a:off x="1168400" y="1583055"/>
            <a:ext cx="5956935" cy="398780"/>
          </a:xfrm>
          <a:prstGeom prst="rect">
            <a:avLst/>
          </a:prstGeom>
          <a:noFill/>
        </p:spPr>
        <p:txBody>
          <a:bodyPr wrap="square" rtlCol="0">
            <a:spAutoFit/>
          </a:bodyPr>
          <a:lstStyle/>
          <a:p>
            <a:pPr algn="l"/>
            <a:r>
              <a:rPr lang="en-US" sz="2000" b="1" dirty="0">
                <a:solidFill>
                  <a:schemeClr val="tx1"/>
                </a:solidFill>
                <a:latin typeface="Times New Roman" panose="02020603050405020304" pitchFamily="18" charset="0"/>
                <a:cs typeface="Times New Roman" panose="02020603050405020304" pitchFamily="18" charset="0"/>
                <a:sym typeface="+mn-ea"/>
              </a:rPr>
              <a:t>Coronavirus:</a:t>
            </a:r>
            <a:endParaRPr lang="en-US" altLang="zh-CN" sz="2000" dirty="0">
              <a:solidFill>
                <a:schemeClr val="tx1"/>
              </a:solidFill>
              <a:latin typeface="Times New Roman" panose="02020603050405020304" pitchFamily="18" charset="0"/>
              <a:ea typeface="Calibri" panose="020F0502020204030204"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Map&#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205" y="2170430"/>
            <a:ext cx="8691880" cy="3394710"/>
          </a:xfrm>
          <a:prstGeom prst="rect">
            <a:avLst/>
          </a:prstGeom>
        </p:spPr>
      </p:pic>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3</a:t>
            </a:r>
          </a:p>
        </p:txBody>
      </p:sp>
      <p:sp>
        <p:nvSpPr>
          <p:cNvPr id="6" name="Flowchart: Process 5"/>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latin typeface="Arial Rounded MT Bold" panose="020F0704030504030204" charset="0"/>
                <a:cs typeface="Arial Rounded MT Bold" panose="020F0704030504030204" charset="0"/>
              </a:rPr>
              <a:t>3</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894080"/>
            <a:ext cx="3112135" cy="583565"/>
          </a:xfrm>
          <a:prstGeom prst="rect">
            <a:avLst/>
          </a:prstGeom>
          <a:noFill/>
        </p:spPr>
        <p:txBody>
          <a:bodyPr wrap="square" rtlCol="0">
            <a:spAutoFit/>
          </a:bodyPr>
          <a:lstStyle/>
          <a:p>
            <a:pPr algn="l"/>
            <a:r>
              <a:rPr lang="en-US" sz="3200" b="1" dirty="0">
                <a:latin typeface="Times New Roman" panose="02020603050405020304" pitchFamily="18" charset="0"/>
                <a:cs typeface="Times New Roman" panose="02020603050405020304" pitchFamily="18" charset="0"/>
                <a:sym typeface="+mn-ea"/>
              </a:rPr>
              <a:t>Deep Learning </a:t>
            </a:r>
            <a:endParaRPr lang="en-US" altLang="zh-CN" sz="3200" b="1" baseline="4000" dirty="0">
              <a:solidFill>
                <a:schemeClr val="tx1"/>
              </a:solidFill>
              <a:latin typeface="Times New Roman" panose="02020603050405020304" pitchFamily="18" charset="0"/>
              <a:ea typeface="Calibri" panose="020F0502020204030204"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13510" y="1842770"/>
            <a:ext cx="9259570" cy="3529965"/>
          </a:xfrm>
          <a:prstGeom prst="rect">
            <a:avLst/>
          </a:prstGeom>
        </p:spPr>
      </p:pic>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4</a:t>
            </a:r>
          </a:p>
        </p:txBody>
      </p:sp>
      <p:sp>
        <p:nvSpPr>
          <p:cNvPr id="9" name="Flowchart: Process 8"/>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latin typeface="Arial Rounded MT Bold" panose="020F0704030504030204" charset="0"/>
                <a:cs typeface="Arial Rounded MT Bold" panose="020F0704030504030204" charset="0"/>
              </a:rPr>
              <a:t>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405288"/>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229584" y="915038"/>
            <a:ext cx="3112135" cy="553998"/>
          </a:xfrm>
          <a:prstGeom prst="rect">
            <a:avLst/>
          </a:prstGeom>
          <a:noFill/>
        </p:spPr>
        <p:txBody>
          <a:bodyPr wrap="square" rtlCol="0">
            <a:spAutoFit/>
          </a:bodyPr>
          <a:lstStyle/>
          <a:p>
            <a:pPr algn="l"/>
            <a:r>
              <a:rPr lang="en-US" sz="3000" b="1" dirty="0">
                <a:latin typeface="Times New Roman" panose="02020603050405020304" pitchFamily="18" charset="0"/>
                <a:cs typeface="Times New Roman" panose="02020603050405020304" pitchFamily="18" charset="0"/>
                <a:sym typeface="+mn-ea"/>
              </a:rPr>
              <a:t>System Design</a:t>
            </a:r>
            <a:endParaRPr lang="en-US" altLang="zh-CN" sz="3000" b="1" baseline="4000" dirty="0">
              <a:solidFill>
                <a:schemeClr val="tx1"/>
              </a:solidFill>
              <a:latin typeface="Times New Roman" panose="02020603050405020304" pitchFamily="18" charset="0"/>
              <a:ea typeface="Calibri" panose="020F0502020204030204"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4</a:t>
            </a:r>
          </a:p>
        </p:txBody>
      </p:sp>
      <p:sp>
        <p:nvSpPr>
          <p:cNvPr id="9" name="Flowchart: Process 8"/>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5</a:t>
            </a:r>
          </a:p>
        </p:txBody>
      </p:sp>
      <p:pic>
        <p:nvPicPr>
          <p:cNvPr id="11" name="Picture 10">
            <a:extLst>
              <a:ext uri="{FF2B5EF4-FFF2-40B4-BE49-F238E27FC236}">
                <a16:creationId xmlns:a16="http://schemas.microsoft.com/office/drawing/2014/main" id="{382C4274-BC12-48D6-A591-5CB56EC41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719" y="828042"/>
            <a:ext cx="6818179" cy="5448809"/>
          </a:xfrm>
          <a:prstGeom prst="rect">
            <a:avLst/>
          </a:prstGeom>
        </p:spPr>
      </p:pic>
    </p:spTree>
    <p:extLst>
      <p:ext uri="{BB962C8B-B14F-4D97-AF65-F5344CB8AC3E}">
        <p14:creationId xmlns:p14="http://schemas.microsoft.com/office/powerpoint/2010/main" val="533268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5</a:t>
            </a:r>
          </a:p>
        </p:txBody>
      </p:sp>
      <p:sp>
        <p:nvSpPr>
          <p:cNvPr id="9" name="Flowchart: Process 8"/>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6</a:t>
            </a:r>
          </a:p>
        </p:txBody>
      </p:sp>
      <p:sp>
        <p:nvSpPr>
          <p:cNvPr id="12" name="Title 1">
            <a:extLst>
              <a:ext uri="{FF2B5EF4-FFF2-40B4-BE49-F238E27FC236}">
                <a16:creationId xmlns:a16="http://schemas.microsoft.com/office/drawing/2014/main" id="{678D9479-8DDA-4890-8A06-6B1B8EB091B6}"/>
              </a:ext>
            </a:extLst>
          </p:cNvPr>
          <p:cNvSpPr txBox="1">
            <a:spLocks/>
          </p:cNvSpPr>
          <p:nvPr/>
        </p:nvSpPr>
        <p:spPr>
          <a:xfrm>
            <a:off x="1168523" y="5194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latin typeface="Times New Roman" panose="02020603050405020304" pitchFamily="18" charset="0"/>
                <a:cs typeface="Times New Roman" panose="02020603050405020304" pitchFamily="18" charset="0"/>
              </a:rPr>
              <a:t>Data Preprocessing</a:t>
            </a:r>
            <a:endParaRPr lang="en-IN" sz="32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8F9E2E2B-B0E4-4AFA-8ADC-196AE77F11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044" y="1821367"/>
            <a:ext cx="9468464" cy="4478740"/>
          </a:xfrm>
          <a:prstGeom prst="rect">
            <a:avLst/>
          </a:prstGeom>
        </p:spPr>
      </p:pic>
    </p:spTree>
    <p:extLst>
      <p:ext uri="{BB962C8B-B14F-4D97-AF65-F5344CB8AC3E}">
        <p14:creationId xmlns:p14="http://schemas.microsoft.com/office/powerpoint/2010/main" val="183409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Graphical user interface, text&#10;&#10;Description automatically generate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07457" y="1622552"/>
            <a:ext cx="9259529" cy="4316263"/>
          </a:xfrm>
          <a:prstGeom prst="rect">
            <a:avLst/>
          </a:prstGeom>
        </p:spPr>
      </p:pic>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5</a:t>
            </a:r>
          </a:p>
        </p:txBody>
      </p:sp>
      <p:sp>
        <p:nvSpPr>
          <p:cNvPr id="9" name="Flowchart: Process 8"/>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7</a:t>
            </a:r>
          </a:p>
        </p:txBody>
      </p:sp>
      <p:sp>
        <p:nvSpPr>
          <p:cNvPr id="2" name="TextBox 1">
            <a:extLst>
              <a:ext uri="{FF2B5EF4-FFF2-40B4-BE49-F238E27FC236}">
                <a16:creationId xmlns:a16="http://schemas.microsoft.com/office/drawing/2014/main" id="{2A6406D6-B492-4536-982C-9FEF376E388C}"/>
              </a:ext>
            </a:extLst>
          </p:cNvPr>
          <p:cNvSpPr txBox="1"/>
          <p:nvPr/>
        </p:nvSpPr>
        <p:spPr>
          <a:xfrm>
            <a:off x="1220899" y="875512"/>
            <a:ext cx="336017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Modelling</a:t>
            </a:r>
            <a:endParaRPr lang="en-IN"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894080"/>
            <a:ext cx="4239260" cy="584775"/>
          </a:xfrm>
          <a:prstGeom prst="rect">
            <a:avLst/>
          </a:prstGeom>
          <a:noFill/>
        </p:spPr>
        <p:txBody>
          <a:bodyPr wrap="square" rtlCol="0">
            <a:spAutoFit/>
          </a:bodyPr>
          <a:lstStyle/>
          <a:p>
            <a:pPr algn="l"/>
            <a:r>
              <a:rPr lang="en-IN" sz="3200" b="1" dirty="0">
                <a:solidFill>
                  <a:srgbClr val="202124"/>
                </a:solidFill>
                <a:effectLst/>
                <a:latin typeface="Times New Roman" panose="02020603050405020304" pitchFamily="18" charset="0"/>
                <a:cs typeface="Times New Roman" panose="02020603050405020304" pitchFamily="18" charset="0"/>
                <a:sym typeface="+mn-ea"/>
              </a:rPr>
              <a:t>CNN Architecture</a:t>
            </a:r>
            <a:endParaRPr lang="en-IN" altLang="zh-CN" sz="3200" b="1" baseline="4000" dirty="0">
              <a:solidFill>
                <a:srgbClr val="202124"/>
              </a:solidFill>
              <a:effectLst/>
              <a:latin typeface="Times New Roman" panose="02020603050405020304" pitchFamily="18" charset="0"/>
              <a:ea typeface="Calibri" panose="020F0502020204030204" charset="0"/>
              <a:cs typeface="Times New Roman" panose="02020603050405020304" pitchFamily="18" charset="0"/>
              <a:sym typeface="+mn-ea"/>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Content Placeholder 9" descr="Diagram&#10;&#10;Description automatically generated"/>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13510" y="1969135"/>
            <a:ext cx="9677400" cy="3112770"/>
          </a:xfrm>
          <a:prstGeom prst="rect">
            <a:avLst/>
          </a:prstGeom>
        </p:spPr>
      </p:pic>
      <p:sp>
        <p:nvSpPr>
          <p:cNvPr id="17" name="Flowchart: Process 16"/>
          <p:cNvSpPr/>
          <p:nvPr/>
        </p:nvSpPr>
        <p:spPr>
          <a:xfrm>
            <a:off x="11382375" y="5958205"/>
            <a:ext cx="25082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6</a:t>
            </a:r>
          </a:p>
        </p:txBody>
      </p:sp>
      <p:sp>
        <p:nvSpPr>
          <p:cNvPr id="11" name="Flowchart: Process 10"/>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8</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15" name="矩形 14"/>
          <p:cNvSpPr/>
          <p:nvPr/>
        </p:nvSpPr>
        <p:spPr>
          <a:xfrm>
            <a:off x="7988709" y="5737122"/>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45804" y="294968"/>
            <a:ext cx="3957485" cy="82590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403122" y="365370"/>
            <a:ext cx="11385755" cy="5958349"/>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13510" y="913332"/>
            <a:ext cx="9940290" cy="584775"/>
          </a:xfrm>
          <a:prstGeom prst="rect">
            <a:avLst/>
          </a:prstGeom>
          <a:noFill/>
        </p:spPr>
        <p:txBody>
          <a:bodyPr wrap="square" rtlCol="0">
            <a:spAutoFit/>
          </a:bodyPr>
          <a:lstStyle/>
          <a:p>
            <a:pPr algn="l"/>
            <a:r>
              <a:rPr lang="en-US" sz="3000" b="1" dirty="0">
                <a:latin typeface="Times New Roman" panose="02020603050405020304" pitchFamily="18" charset="0"/>
                <a:cs typeface="Times New Roman" panose="02020603050405020304" pitchFamily="18" charset="0"/>
                <a:sym typeface="+mn-ea"/>
              </a:rPr>
              <a:t>Layers</a:t>
            </a:r>
            <a:r>
              <a:rPr lang="en-US" sz="3200" b="1" dirty="0">
                <a:solidFill>
                  <a:schemeClr val="tx1"/>
                </a:solidFill>
                <a:latin typeface="Times New Roman" panose="02020603050405020304" pitchFamily="18" charset="0"/>
                <a:cs typeface="Times New Roman" panose="02020603050405020304" pitchFamily="18" charset="0"/>
                <a:sym typeface="+mn-ea"/>
              </a:rPr>
              <a:t>  </a:t>
            </a:r>
            <a:endParaRPr lang="en-US" sz="3200" i="0" dirty="0">
              <a:solidFill>
                <a:schemeClr val="tx1"/>
              </a:solidFill>
              <a:effectLst/>
              <a:latin typeface="Times New Roman" panose="02020603050405020304" pitchFamily="18" charset="0"/>
              <a:cs typeface="Times New Roman" panose="02020603050405020304" pitchFamily="18" charset="0"/>
            </a:endParaRPr>
          </a:p>
        </p:txBody>
      </p:sp>
      <p:cxnSp>
        <p:nvCxnSpPr>
          <p:cNvPr id="7" name="直接连接符 6"/>
          <p:cNvCxnSpPr/>
          <p:nvPr/>
        </p:nvCxnSpPr>
        <p:spPr>
          <a:xfrm>
            <a:off x="1168523" y="828043"/>
            <a:ext cx="0" cy="63224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1544955" y="3915410"/>
            <a:ext cx="979170" cy="4857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Flowchart: Process 16"/>
          <p:cNvSpPr/>
          <p:nvPr/>
        </p:nvSpPr>
        <p:spPr>
          <a:xfrm>
            <a:off x="11382375" y="5958205"/>
            <a:ext cx="266065" cy="271780"/>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Arial Black" panose="020B0A04020102020204" charset="0"/>
                <a:cs typeface="Arial Black" panose="020B0A04020102020204" charset="0"/>
              </a:rPr>
              <a:t>7</a:t>
            </a:r>
          </a:p>
        </p:txBody>
      </p:sp>
      <p:sp>
        <p:nvSpPr>
          <p:cNvPr id="9" name="Flowchart: Process 8"/>
          <p:cNvSpPr/>
          <p:nvPr/>
        </p:nvSpPr>
        <p:spPr>
          <a:xfrm>
            <a:off x="11243945" y="5803900"/>
            <a:ext cx="404495" cy="426085"/>
          </a:xfrm>
          <a:prstGeom prst="flowChartProces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Arial Rounded MT Bold" panose="020F0704030504030204" charset="0"/>
                <a:cs typeface="Arial Rounded MT Bold" panose="020F0704030504030204" charset="0"/>
              </a:rPr>
              <a:t>9</a:t>
            </a:r>
          </a:p>
        </p:txBody>
      </p:sp>
      <p:pic>
        <p:nvPicPr>
          <p:cNvPr id="12" name="Picture 11">
            <a:extLst>
              <a:ext uri="{FF2B5EF4-FFF2-40B4-BE49-F238E27FC236}">
                <a16:creationId xmlns:a16="http://schemas.microsoft.com/office/drawing/2014/main" id="{BF9520FB-B32D-4179-AD15-785156521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3304" y="2093699"/>
            <a:ext cx="7737770" cy="393256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982</TotalTime>
  <Words>564</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等线</vt:lpstr>
      <vt:lpstr>Calibri</vt:lpstr>
      <vt:lpstr>Arial Black</vt:lpstr>
      <vt:lpstr>Times New Roman</vt:lpstr>
      <vt:lpstr>Arial</vt:lpstr>
      <vt:lpstr>等线 Light</vt:lpstr>
      <vt:lpstr>Arial Rounded MT Bold</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NIKHIL H V - 211058012</cp:lastModifiedBy>
  <cp:revision>93</cp:revision>
  <dcterms:created xsi:type="dcterms:W3CDTF">2017-12-31T00:59:00Z</dcterms:created>
  <dcterms:modified xsi:type="dcterms:W3CDTF">2022-02-02T08:53:05Z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1033-11.2.0.10426</vt:lpwstr>
  </property>
  <property fmtid="{D5CDD505-2E9C-101B-9397-08002B2CF9AE}" pid="3" name="ICV">
    <vt:lpwstr>D8B2C299CC35468BB006DDA2355214CB</vt:lpwstr>
  </property>
</Properties>
</file>